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91" r:id="rId6"/>
    <p:sldId id="277" r:id="rId7"/>
    <p:sldId id="293" r:id="rId8"/>
    <p:sldId id="292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e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20DE2-4674-4F72-B022-4862C1D5569B}" v="382" dt="2024-03-06T09:09:05.840"/>
    <p1510:client id="{C2FBFB1B-2130-4E95-99B2-5469CAEA8C44}" v="1938" dt="2024-03-06T09:41:36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EE6D378-53DA-48DB-9B5A-7458050759C4}" type="datetime1">
              <a:rPr lang="it-IT" smtClean="0"/>
              <a:t>13/07/2025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97A96-D7AF-4578-A297-6580EF373997}" type="datetime1">
              <a:rPr lang="it-IT" smtClean="0"/>
              <a:pPr/>
              <a:t>13/07/2025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086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7" name="Segnaposto testo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18" name="Segnaposto testo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0" name="Segnaposto testo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5" name="Segnaposto testo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6" name="Segnaposto testo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9" name="Segnaposto testo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Segnaposto data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42" name="Segnaposto piè di pagina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43" name="Segnaposto numero diapositiva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diritto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 a destr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7" name="Segnaposto data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i chiusur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Fai clic per modificare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l tea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immagin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it-IT" noProof="0"/>
              <a:t>Fare clic sull'icona per inserire un'immagine</a:t>
            </a:r>
          </a:p>
        </p:txBody>
      </p:sp>
      <p:sp>
        <p:nvSpPr>
          <p:cNvPr id="7" name="Segnaposto immagin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it-IT" noProof="0"/>
              <a:t>Fare clic sull'icona per inserire un'immagine</a:t>
            </a:r>
          </a:p>
        </p:txBody>
      </p:sp>
      <p:sp>
        <p:nvSpPr>
          <p:cNvPr id="8" name="Segnaposto immagin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it-IT" noProof="0"/>
              <a:t>Fare clic sull'icona per inserire un'immagine</a:t>
            </a:r>
          </a:p>
        </p:txBody>
      </p:sp>
      <p:sp>
        <p:nvSpPr>
          <p:cNvPr id="9" name="Segnaposto immagin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it-IT" noProof="0"/>
              <a:t>Fare clic sull'icona per inserire un'immagine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7" name="Segnaposto testo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0" name="Segnaposto testo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2" name="Segnaposto testo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3" name="Segnaposto testo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4" name="Segnaposto data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25" name="Segnaposto piè di pagina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26" name="Segnaposto numero diapositiva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1" name="Segnaposto data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22" name="Segnaposto piè di pagina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23" name="Segnaposto numero diapositiva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due contenut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lo stile del titolo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4" name="Segnaposto data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15" name="Segnaposto piè di pagina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6" name="Segnaposto numero diapositiva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quattro contenut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1" name="Segnaposto data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22" name="Segnaposto piè di pagina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23" name="Segnaposto numero diapositiva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a sinistr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4" name="Segnaposto data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5" name="Segnaposto piè di pagina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6" name="Segnaposto numero diapositiva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sto al centro con bordo superio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sto al centr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data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tro contenut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1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2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3</a:t>
            </a:r>
          </a:p>
        </p:txBody>
      </p:sp>
      <p:sp>
        <p:nvSpPr>
          <p:cNvPr id="15" name="Segnaposto testo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4</a:t>
            </a:r>
          </a:p>
        </p:txBody>
      </p:sp>
      <p:sp>
        <p:nvSpPr>
          <p:cNvPr id="21" name="Segnaposto immagine onli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2" name="Segnaposto immagine onli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3" name="Segnaposto immagine onli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4" name="Segnaposto immagine onli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5" name="Segnaposto data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26" name="Segnaposto piè di pagina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27" name="Segnaposto numero diapositiva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contenuto e quattro immagin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1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2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3</a:t>
            </a:r>
          </a:p>
        </p:txBody>
      </p:sp>
      <p:sp>
        <p:nvSpPr>
          <p:cNvPr id="15" name="Segnaposto testo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4</a:t>
            </a:r>
          </a:p>
        </p:txBody>
      </p:sp>
      <p:sp>
        <p:nvSpPr>
          <p:cNvPr id="21" name="Segnaposto immagine onli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2" name="Segnaposto immagine onli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3" name="Segnaposto immagine onli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24" name="Segnaposto immagine onli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it-IT" noProof="0"/>
              <a:t>Fare clic sull'icona per aggiungere un'immagine online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1</a:t>
            </a:r>
          </a:p>
        </p:txBody>
      </p:sp>
      <p:sp>
        <p:nvSpPr>
          <p:cNvPr id="17" name="Segnaposto testo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2</a:t>
            </a:r>
          </a:p>
        </p:txBody>
      </p:sp>
      <p:sp>
        <p:nvSpPr>
          <p:cNvPr id="18" name="Segnaposto testo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3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4</a:t>
            </a:r>
          </a:p>
        </p:txBody>
      </p:sp>
      <p:sp>
        <p:nvSpPr>
          <p:cNvPr id="28" name="Segnaposto testo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30" name="Segnaposto data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31" name="Segnaposto piè di pagina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32" name="Segnaposto numero diapositiva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29/7/20XX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/>
              <a:t>PROG-307.</a:t>
            </a:r>
            <a:br>
              <a:rPr lang="it-IT"/>
            </a:br>
            <a:r>
              <a:rPr lang="it-IT"/>
              <a:t>“LUMEN - </a:t>
            </a:r>
            <a:r>
              <a:rPr lang="it-IT" err="1"/>
              <a:t>ScUola</a:t>
            </a:r>
            <a:r>
              <a:rPr lang="it-IT"/>
              <a:t> Migrazione E </a:t>
            </a:r>
            <a:r>
              <a:rPr lang="it-IT" err="1"/>
              <a:t>iNtegrazione</a:t>
            </a:r>
            <a:r>
              <a:rPr lang="it-IT"/>
              <a:t>”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3A5EC2-EE9B-01AE-6E53-48BEA94E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66" y="356898"/>
            <a:ext cx="6076950" cy="1133475"/>
          </a:xfrm>
          <a:prstGeom prst="rect">
            <a:avLst/>
          </a:prstGeom>
        </p:spPr>
      </p:pic>
      <p:sp>
        <p:nvSpPr>
          <p:cNvPr id="7" name="Sottotitolo 6">
            <a:extLst>
              <a:ext uri="{FF2B5EF4-FFF2-40B4-BE49-F238E27FC236}">
                <a16:creationId xmlns:a16="http://schemas.microsoft.com/office/drawing/2014/main" id="{38B2A2AC-8C27-23D3-1E5C-9948E2281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908416" cy="112921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it-IT" sz="29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Avviso pubblico per la presentazione di progetti da finanziare a valere sul Fondo Asilo, Migrazione e Integrazione 2021-2027 – Obiettivo Specifico 2. Migrazione legale e Integrazione – Misura di attuazione 2.d) – Ambito di applicazione 2.h) - Intervento c) Istruzione inclusiva “Interventi di rafforzamento dell’integrazione scolastica di alunni e studenti di Paesi terzi 2023-2026”</a:t>
            </a:r>
            <a:endParaRPr lang="it-IT" sz="29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D077F-1B39-016A-EC90-CB365319B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A6CAB-2C1E-4D0B-FC71-A2BB5610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Leonardo da Vinci Labico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E566FD78-5F46-BC49-1E82-126FF5E26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10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BB97F1DC-CCFC-B466-C1D5-4411CDC9B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737115"/>
              </p:ext>
            </p:extLst>
          </p:nvPr>
        </p:nvGraphicFramePr>
        <p:xfrm>
          <a:off x="1214004" y="2069836"/>
          <a:ext cx="976399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40699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ORIENTAMENTO INDIVIDUALE E DI GRUPPO (ORIENTATIVAMENTE 30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981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8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PLURILINGUISMO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Eventi di valorizzazione delle scuole ad alta complessità e nelle periferie urbane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Progettazione e realizzazioni protocolli, convenzioni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801407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132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41565-E682-9B61-30D7-D6B585785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BD592C-CBB8-1BCF-B306-D688899CF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Pio La Torre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FB68CB2F-C94C-A4E4-7435-896827169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11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AE9F32E-BCED-CB5F-97C0-AC1A1DA3E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473998"/>
              </p:ext>
            </p:extLst>
          </p:nvPr>
        </p:nvGraphicFramePr>
        <p:xfrm>
          <a:off x="1214004" y="2069836"/>
          <a:ext cx="9763992" cy="37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TUTORAGGIO INDIVIDUALE E DI GRUPPO (ORIENTATIVAMENTE 20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981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PLURILINGUISMO DA 15 ORE 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 DI SUPPORTO ALLO STUDIO DA 20 ORE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Eventi scuola/territorio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801407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docenti e ATA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136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9F4BB-62D3-FBD0-5F61-6518F8F1A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A977C0-2A73-9D41-F382-19782F16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W. A. Mozart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DEB17507-9C81-5554-6018-B63047C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12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D439BBE-3B0B-2165-288B-DCA589119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251938"/>
              </p:ext>
            </p:extLst>
          </p:nvPr>
        </p:nvGraphicFramePr>
        <p:xfrm>
          <a:off x="1214004" y="2069836"/>
          <a:ext cx="976399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PLURILINGUISMO DA 15 ORE 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 DI SUPPORTO ALLO STUDIO DA 20 ORE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Eventi scuola/territorio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801407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852146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002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BB31C-ACD1-6714-022B-A6F00A848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741454-D602-17C1-30CB-149FE281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Francesca Morvillo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7E843C9E-1671-4B9D-5E5C-002B1A2D8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13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78427A4F-8229-28C0-0B0E-CCF751500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466347"/>
              </p:ext>
            </p:extLst>
          </p:nvPr>
        </p:nvGraphicFramePr>
        <p:xfrm>
          <a:off x="1214004" y="2069836"/>
          <a:ext cx="9763992" cy="32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EDUCATIVO/MOTIVAZIONALI DA 20 ORE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852146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docenti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223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A6FCB-63D1-716D-F882-6920BF593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2A091-CADE-A36C-9328-0FF1598E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P. M. Corradini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22D260B0-E34B-B8D2-E49C-D91B80F5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14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809F7E4-A17E-80A3-AB32-6AA7C5BF4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654717"/>
              </p:ext>
            </p:extLst>
          </p:nvPr>
        </p:nvGraphicFramePr>
        <p:xfrm>
          <a:off x="1214004" y="2069836"/>
          <a:ext cx="9763992" cy="32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EDUCATIVO/MOTIVAZIONALI DA 20 ORE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 DI SUPPORTO ALLO STUDIO DA 20 ORE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93846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605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BA37-B2B9-C8C4-5556-D3C365FC0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9E189-AA26-2693-2E9B-713261365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Superiore G. Sulpicio Veroli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8F7FA7CE-4DAE-FC65-9B4F-11AFC38B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15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6C40022-7115-A172-15C5-A588B97B0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269369"/>
              </p:ext>
            </p:extLst>
          </p:nvPr>
        </p:nvGraphicFramePr>
        <p:xfrm>
          <a:off x="1214004" y="2069836"/>
          <a:ext cx="9763992" cy="32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096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53896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EDUCATIVO/MOTIVAZIONALI DA 20 ORE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TUTORAGGIO INDIVIDUALE E DI GRUPPO (ORIENTATIVAMENTE 40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6009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ORIENTAMENTO INDIVIDUALE E DI GRUPPO (ORIENTATIVAMENTE 30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46449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459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D575C-2055-07AA-50C6-D85B3B39C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E5F9C7-1467-287D-C183-4F17D9A6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Anzio III Anzio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802BD091-5FDB-BEFB-2185-ED20E38BA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16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E4FBBF6-AE63-9AB4-32EE-B68769DAF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589522"/>
              </p:ext>
            </p:extLst>
          </p:nvPr>
        </p:nvGraphicFramePr>
        <p:xfrm>
          <a:off x="1696604" y="2943519"/>
          <a:ext cx="9763992" cy="21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6861465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ore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3973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256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F3257-0DCB-587E-7B02-4D448310B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166D8-C8D4-85E7-5A5D-B0D736CE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Piero Terracina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AE20C599-FF63-605D-9281-D3F6F2B7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17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1AA55CC-EE65-B944-A603-B0F21A691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275610"/>
              </p:ext>
            </p:extLst>
          </p:nvPr>
        </p:nvGraphicFramePr>
        <p:xfrm>
          <a:off x="1589808" y="2172875"/>
          <a:ext cx="976399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LAB PLURILINGUISMO DA 15 ORE 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ORIENTAMENTO INDIVIDUALE E DI GRUPPO (ORIENTATIVAMENTE 30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1883416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6861465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ore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39730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docenti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915851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1509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99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3072E-C4C4-5341-6481-A569C48D1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AB8DF-59AB-0CAD-D840-9B1FAEA4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Leone Caetani Cisterna di Latina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182E181-DFEE-35A1-18C1-24E268CD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18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9A0DA3B0-9D0D-EC0E-EBC0-D0275B204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30391"/>
              </p:ext>
            </p:extLst>
          </p:nvPr>
        </p:nvGraphicFramePr>
        <p:xfrm>
          <a:off x="1589808" y="2147475"/>
          <a:ext cx="976399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88609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LAB EDUCATIVO MOTIVAZIONALE DA 20 ORE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ore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39730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docenti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915851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Eventi scuola/territorio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31836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1509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934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4447B-57F9-9255-08CE-0A04EA9C3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A0D62-EFED-3E8D-D128-45725156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Leone Caetani Cisterna di Latina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FCDE2176-C4F0-A6A4-0BEC-97D71394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19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68F6682-07BC-8D04-E7D6-12C7235E859C}"/>
              </a:ext>
            </a:extLst>
          </p:cNvPr>
          <p:cNvGraphicFramePr>
            <a:graphicFrameLocks noGrp="1"/>
          </p:cNvGraphicFramePr>
          <p:nvPr/>
        </p:nvGraphicFramePr>
        <p:xfrm>
          <a:off x="1589808" y="2147475"/>
          <a:ext cx="976399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88609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LAB EDUCATIVO MOTIVAZIONALE DA 20 ORE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ore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Sportello/Spazio di ascolto per le famiglie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39730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docenti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915851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Eventi scuola/territorio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31836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1509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12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98CF784F-3CFC-7CB7-DCA1-23AED944E3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785270"/>
              </p:ext>
            </p:extLst>
          </p:nvPr>
        </p:nvGraphicFramePr>
        <p:xfrm>
          <a:off x="1407160" y="1071418"/>
          <a:ext cx="8575040" cy="6440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315200" imgH="5486400" progId="Acrobat.Document.DC">
                  <p:embed/>
                </p:oleObj>
              </mc:Choice>
              <mc:Fallback>
                <p:oleObj name="Acrobat Document" r:id="rId2" imgW="7315200" imgH="5486400" progId="Acrobat.Document.DC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98CF784F-3CFC-7CB7-DCA1-23AED944E3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07160" y="1071418"/>
                        <a:ext cx="8575040" cy="64405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0B787848-430E-E61C-C767-D45EB3F3D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80" y="-409579"/>
            <a:ext cx="5684520" cy="1305562"/>
          </a:xfrm>
        </p:spPr>
        <p:txBody>
          <a:bodyPr/>
          <a:lstStyle/>
          <a:p>
            <a:r>
              <a:rPr lang="it-IT"/>
              <a:t>Organigramma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4A4A1F-1F26-6E6F-DB7B-ECDCB714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06/04/2024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95D2A7-50F4-04B2-66AC-BCAED0CE2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98149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5F7F-3156-C4F9-A547-4C38AB030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E1208-4AE0-1E28-EF31-49C503494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Università degli studi di Cassino e del Lazio Meridionale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675F137F-7758-6572-85E1-6113D45C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20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B2C4755-0EE1-ADF1-73D8-638F4CEF7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22796"/>
              </p:ext>
            </p:extLst>
          </p:nvPr>
        </p:nvGraphicFramePr>
        <p:xfrm>
          <a:off x="1589808" y="2693575"/>
          <a:ext cx="9763992" cy="21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Laboratori a tema dispersione scolastica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Formazione insegnanti e personale scolastico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88609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Produzione di materiali didattici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Evento di progetto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358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D5C1E-0B3B-FD0E-03BD-6679605D8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E4C46-474E-C05D-269F-DB151D00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Centro Servizi per il Volontariato del Lazio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E99E700-B7A7-1316-AC6E-5C38B86AF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21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B9825A1-925D-E087-BD5C-E3D8EA534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0938"/>
              </p:ext>
            </p:extLst>
          </p:nvPr>
        </p:nvGraphicFramePr>
        <p:xfrm>
          <a:off x="1589808" y="2693575"/>
          <a:ext cx="9763992" cy="32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 mesi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Call center DISCOL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Operatori Sportello DISCOL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88609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Facilitazione scuole/mediatori linguistico culturali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 su prevenzione dinieghi scolastici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935532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Materiali informativi multilingue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5079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968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92CA3-1553-CE47-6EEF-EB00E6F56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90E7DC-535B-EFF7-2FA4-4B0712B5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Fondazione ISMU ETS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CD7A56AC-28B5-7668-86C7-48B8F43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22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C2DC1A92-B679-C027-055E-87E0DCC3B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150206"/>
              </p:ext>
            </p:extLst>
          </p:nvPr>
        </p:nvGraphicFramePr>
        <p:xfrm>
          <a:off x="1600200" y="2744375"/>
          <a:ext cx="9753600" cy="27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100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826500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Attività di accompagnamento (</a:t>
                      </a:r>
                      <a:r>
                        <a:rPr lang="it-IT" sz="1800" u="none" strike="noStrike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Tutorship</a:t>
                      </a:r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territoriale per tutte le scuole)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Modellizzazione e linee guida del progetto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950026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Selezione e coordinamento Esperto legale e Revisore contabile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88609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>
                          <a:effectLst/>
                        </a:rPr>
                        <a:t>Consulenza per la gestione amministrativa e la rendicontazione del progetto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574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Monitoraggio e Valutazione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64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54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97000"/>
            <a:ext cx="11430000" cy="51765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progetto prevede il coinvolgimento di un’ampia 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rete di scuole 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 saranno direttamente impegnate della realizzazione delle azioni del progetto (su tutti i WP): 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Gianni Rodari Roma (Capofila);</a:t>
            </a:r>
            <a:r>
              <a:rPr lang="it-IT" sz="1800" b="1">
                <a:solidFill>
                  <a:srgbClr val="1F1E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Parco di Veio Roma; IC Lido del Faro Fiumicino; IC Via Poseidone Roma; IC Leonardo da Vinci Labico; IC Pio La Torre Roma; IC W. A. Mozart Roma; IC Francesca Morvillo Roma; IC P. M. Corradini Roma, IC Superiore G. Sulpicio Veroli; IC Anzio III Anzio; IC Piero Terracina Roma; IC Leone Caetani Cisterna di Latina.</a:t>
            </a:r>
          </a:p>
          <a:p>
            <a:pPr algn="just">
              <a:spcBef>
                <a:spcPts val="0"/>
              </a:spcBef>
            </a:pP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l’Università degli studi di Cassino e del Lazio Meridionale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che garantirà le attività relative al </a:t>
            </a:r>
            <a:r>
              <a:rPr lang="it-IT" sz="1800" err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building degli insegnanti e, più in generale, di tutto il personale scolastico.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800">
                <a:solidFill>
                  <a:srgbClr val="1F1E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 enti privati senza scopo di lucro: </a:t>
            </a:r>
          </a:p>
          <a:p>
            <a:pPr algn="just">
              <a:spcBef>
                <a:spcPts val="0"/>
              </a:spcBef>
            </a:pPr>
            <a:r>
              <a:rPr lang="it-IT" sz="1800">
                <a:solidFill>
                  <a:srgbClr val="1F1E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Centro Servizi per il Volontariato del Lazio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che garantirà a tutte il territorio del Lazio, in stretto raccordo con le scuole, un servizio di sportello dedicato ai genitori degli alunni con background migratorio, con lo scopo ultimo di ridurre i dinieghi scolastici, e un servizio di mediazione linguistica-culturale; </a:t>
            </a:r>
          </a:p>
          <a:p>
            <a:pPr algn="just">
              <a:spcBef>
                <a:spcPts val="0"/>
              </a:spcBef>
            </a:pPr>
            <a:r>
              <a:rPr lang="it-IT" sz="1800">
                <a:solidFill>
                  <a:srgbClr val="1F1E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Fondazione ISMU ETS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che garantirà l’assistenza tecnica, il monitoraggio e la valutazione del progetto e collaborerà alla realizzazione di servizi di </a:t>
            </a:r>
            <a:r>
              <a:rPr lang="it-IT" sz="1800" err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building delle scuole.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it-IT" sz="1800">
              <a:solidFill>
                <a:srgbClr val="1F1E1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progetto sarà 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supervisionato e coordinato da USR Lazio</a:t>
            </a:r>
            <a:r>
              <a:rPr lang="it-IT" sz="18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ente aderente della proposta.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0"/>
            <a:r>
              <a:rPr lang="it-IT" sz="1800"/>
              <a:t>.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3</a:t>
            </a:fld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C28F9DCD-44B4-80AA-F763-A144E6DD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140" y="192403"/>
            <a:ext cx="5684520" cy="723263"/>
          </a:xfrm>
        </p:spPr>
        <p:txBody>
          <a:bodyPr/>
          <a:lstStyle/>
          <a:p>
            <a:r>
              <a:rPr lang="it-IT"/>
              <a:t>RETE TERRITORIALE</a:t>
            </a: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19BFB6-F6C8-4D7F-28A9-7C7721DF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4</a:t>
            </a:fld>
            <a:endParaRPr lang="it-IT" noProof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13A1B62-11D6-E466-4C69-FEBA08FAB8CE}"/>
              </a:ext>
            </a:extLst>
          </p:cNvPr>
          <p:cNvSpPr txBox="1"/>
          <p:nvPr/>
        </p:nvSpPr>
        <p:spPr>
          <a:xfrm>
            <a:off x="127000" y="1319360"/>
            <a:ext cx="11938000" cy="4754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OS1: Promuovere l’apprendimento/insegnamento dell’italiano lingua seconda e della cittadinanza attiva tra gli alunni con BM (background migratorio)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RA1: Conoscenza dell’italiano lingua seconda e delle basi della cittadinanza attiva e dell’educazione civica migliorata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OS2: Prevenire l’insuccesso, il ritardo scolastico e la dispersione scolastica e formativa degli 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RA2: Fenomeni di insuccesso, ritardo scolastico e dispersione scolastica e formativa ridotti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OS3: Valorizzare il plurilinguismo e la diversità linguistica 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RA3: Processi e iniziative di promozione del plurilinguismo e della diversità linguistica accresciuti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OS4: Promozione dell’inserimento nelle scuole dell’infanzia di alunni con BM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RA4: Inserimenti nelle scuole dell’infanzia aumentati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OS5: Promuovere il coinvolgimento e della partecipazione attiva delle famiglie degli alunni CTP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RA5: Partecipazione attiva delle famiglie rafforzata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1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OS6: Valorizzare e sostenere le scuole in contesti di complessità sociale e nelle periferie urbane </a:t>
            </a:r>
            <a:endParaRPr lang="it-IT" sz="14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4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RA6: Scuole </a:t>
            </a:r>
            <a:r>
              <a:rPr lang="it-IT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contesti di complessità sociale e nelle periferie urbane capacitate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OS7: Rafforzare il sistema scolastico attraverso il </a:t>
            </a:r>
            <a:r>
              <a:rPr lang="it-IT" sz="1400" err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it-IT" sz="14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building dei docenti e degli operatori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RA7: Crescita delle competenze del personale scolastico</a:t>
            </a:r>
            <a:endParaRPr lang="it-IT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D7A5945-0124-56C9-4C9B-5823140D3778}"/>
              </a:ext>
            </a:extLst>
          </p:cNvPr>
          <p:cNvSpPr txBox="1"/>
          <p:nvPr/>
        </p:nvSpPr>
        <p:spPr>
          <a:xfrm>
            <a:off x="2702560" y="13151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4400" b="1">
                <a:solidFill>
                  <a:srgbClr val="1F1E1E"/>
                </a:solidFill>
                <a:effectLst/>
                <a:latin typeface="Skeena" pitchFamily="2" charset="0"/>
                <a:ea typeface="Calibri" panose="020F0502020204030204" pitchFamily="34" charset="0"/>
              </a:rPr>
              <a:t>OBIETTIVI e RISULTATI</a:t>
            </a:r>
            <a:endParaRPr lang="it-IT" sz="4400">
              <a:solidFill>
                <a:srgbClr val="000000"/>
              </a:solidFill>
              <a:effectLst/>
              <a:latin typeface="Skeena" pitchFamily="2" charset="0"/>
              <a:ea typeface="Calibri" panose="020F050202020403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2CF23F-7AE0-030B-0A38-CB2735B65D65}"/>
              </a:ext>
            </a:extLst>
          </p:cNvPr>
          <p:cNvSpPr txBox="1"/>
          <p:nvPr/>
        </p:nvSpPr>
        <p:spPr>
          <a:xfrm>
            <a:off x="7691120" y="2407920"/>
            <a:ext cx="4373880" cy="29842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OBIETTIVO GENERALE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1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1800" ker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Promuovere la realizzazione di interventi mirati a sostegno delle scuole e dell’utenza del Lazio, volti a rafforzare le politiche di integrazione scolastica di alunni e studenti, con particolare attenzione ai contesti multiculturali e periferici ed ai soggetti più vulnerabili, secondo un approccio multilivello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0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25197C-2EB6-617A-5DCF-A34BB211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ATTIVITÀ</a:t>
            </a:r>
            <a:endParaRPr lang="it-IT" sz="4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42AF405C-C1FB-C00D-89F1-F7B78A54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5</a:t>
            </a:fld>
            <a:endParaRPr lang="it-IT" noProof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373C789-FE40-FAE1-E936-C0968D922551}"/>
              </a:ext>
            </a:extLst>
          </p:cNvPr>
          <p:cNvSpPr txBox="1"/>
          <p:nvPr/>
        </p:nvSpPr>
        <p:spPr>
          <a:xfrm>
            <a:off x="426720" y="2263324"/>
            <a:ext cx="11247120" cy="3862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WP0 – Gestione e controllo del progetto</a:t>
            </a:r>
            <a:endParaRPr lang="it-IT" b="1">
              <a:solidFill>
                <a:srgbClr val="1F1E1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WP1 – </a:t>
            </a:r>
            <a:r>
              <a:rPr lang="it-IT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Apprendimento/insegnamento dell’Italiano L2 e dell’educazione civica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WP2 - </a:t>
            </a:r>
            <a:r>
              <a:rPr lang="it-IT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Interventi per la prevenzione dell’insuccesso, del ritardo scolastico e della dispersione scolastica e formativa di alunni e studenti stranieri, anche attraverso attività di orientamento scolastico</a:t>
            </a:r>
            <a:endParaRPr lang="it-IT" sz="1800" b="1">
              <a:solidFill>
                <a:srgbClr val="1F1E1E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WP3 - Valorizzazione del plurilinguismo e della diversità linguistica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WP4 - Promozione dell’inserimento nelle scuole dell’infanzia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WP5 - Coinvolgimento e partecipazione attiva delle famiglie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WP6 - Valorizzazione scuole in contesti di complessità sociale e nelle periferie urbane </a:t>
            </a:r>
            <a:endParaRPr lang="it-IT" sz="1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WP7 - Formazione e </a:t>
            </a:r>
            <a:r>
              <a:rPr lang="it-IT" sz="1800" b="1" err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capacity</a:t>
            </a:r>
            <a:r>
              <a:rPr lang="it-IT" sz="1800" b="1">
                <a:solidFill>
                  <a:srgbClr val="1F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building del personale scolastico </a:t>
            </a:r>
            <a:endParaRPr lang="it-IT" sz="1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11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746B24-775F-9EB1-08FA-B92D3D43B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-294640"/>
            <a:ext cx="4902200" cy="1325563"/>
          </a:xfrm>
        </p:spPr>
        <p:txBody>
          <a:bodyPr/>
          <a:lstStyle/>
          <a:p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IC RODARI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9845731A-FF09-ACEB-C036-197707E64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A95CF1A5-6B56-A78B-D013-902574A0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6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2841634B-5DC5-00E0-3E8A-140066DC1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025879"/>
              </p:ext>
            </p:extLst>
          </p:nvPr>
        </p:nvGraphicFramePr>
        <p:xfrm>
          <a:off x="0" y="711254"/>
          <a:ext cx="12192000" cy="5913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603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9281397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4886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40699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EDUCATIVO MOTIVAZIONALE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981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PLURILINGUISMO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SUPPORTO ALLO STUDIO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Percorsi con le famiglie della scuola dell'infanzia per promozione inserimento precoce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03137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Sportello/spazio ascolto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090317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Incontri di scambio pratiche interregionali e internazionali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Eventi scuola territorio e evento finale di progetto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430106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8014077"/>
                  </a:ext>
                </a:extLst>
              </a:tr>
              <a:tr h="564765"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Realizzazione materiale didattici/linea grafica e comunicazione di progetto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399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869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103EC-6292-DBCA-B9DE-4A5BCE63C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C25BE-A9E0-0C69-581B-1502BC021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Giovanni Falcone di Grottaferrata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69BF6489-36E6-AF9A-CC73-0625BF07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7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100BFEFF-8CD1-ED6A-BF01-D10E22C05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94769"/>
              </p:ext>
            </p:extLst>
          </p:nvPr>
        </p:nvGraphicFramePr>
        <p:xfrm>
          <a:off x="1221508" y="2484437"/>
          <a:ext cx="8925339" cy="383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3084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793225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12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8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406992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ORIENTAMENTO INDIVIDUALE E DI GRUPPO (ORIENTATIVAMENTE 30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9812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8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PLURILINGUISMO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Percorsi di promozione della scuola dell’infanzia con le famiglie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09036098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6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Eventi di valorizzazione delle scuole ad alta complessità e nelle periferie urbane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5503354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Mediazione linguistico-culturale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99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8EEFE-2E2A-92B5-62DA-1C35DE78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C17320-C581-C03D-CDB5-421124FC3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652"/>
            <a:ext cx="10515600" cy="1325563"/>
          </a:xfrm>
        </p:spPr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Parco di Veio Roma</a:t>
            </a:r>
            <a:endParaRPr lang="it-IT"/>
          </a:p>
        </p:txBody>
      </p:sp>
      <p:sp>
        <p:nvSpPr>
          <p:cNvPr id="11" name="Segnaposto data 10">
            <a:extLst>
              <a:ext uri="{FF2B5EF4-FFF2-40B4-BE49-F238E27FC236}">
                <a16:creationId xmlns:a16="http://schemas.microsoft.com/office/drawing/2014/main" id="{42B73AC7-C3E0-2D13-7828-8B2146803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29/7/20XX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ED5653E5-6C52-571E-24DC-CBCC4BE5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Orientamento dei dipendenti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6BE76ED-2E37-648E-15D3-E3BF5575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8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51ACB10-39E8-53A3-E83D-AFF100DED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777007"/>
              </p:ext>
            </p:extLst>
          </p:nvPr>
        </p:nvGraphicFramePr>
        <p:xfrm>
          <a:off x="1633330" y="1996915"/>
          <a:ext cx="8925339" cy="4790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3084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793225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47902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 MEDIAZIONE LINGUISTICA-CULTURALE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7D34E20B-FD4E-48F2-8D77-9DCF5B82AB1F}"/>
              </a:ext>
            </a:extLst>
          </p:cNvPr>
          <p:cNvSpPr/>
          <p:nvPr/>
        </p:nvSpPr>
        <p:spPr>
          <a:xfrm>
            <a:off x="-1" y="2644210"/>
            <a:ext cx="12192000" cy="14501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Lido </a:t>
            </a:r>
            <a:r>
              <a:rPr lang="it-IT" sz="4400" b="1">
                <a:solidFill>
                  <a:schemeClr val="bg1"/>
                </a:solidFill>
                <a:latin typeface="Calibri" panose="020F0502020204030204" pitchFamily="34" charset="0"/>
                <a:cs typeface="+mj-cs"/>
              </a:rPr>
              <a:t>del</a:t>
            </a:r>
            <a:r>
              <a:rPr lang="it-IT" sz="44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Faro Fiumicino</a:t>
            </a:r>
            <a:endParaRPr lang="it-IT" sz="4400" b="1">
              <a:solidFill>
                <a:schemeClr val="bg1"/>
              </a:solidFill>
            </a:endParaRP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E90BF4C7-7F6B-A7E4-FA08-136845AC5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64030"/>
              </p:ext>
            </p:extLst>
          </p:nvPr>
        </p:nvGraphicFramePr>
        <p:xfrm>
          <a:off x="1633330" y="4132141"/>
          <a:ext cx="8653670" cy="2589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856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7690814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406992"/>
                  </a:ext>
                </a:extLst>
              </a:tr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Tutoraggio individuale o di gruppo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09036098"/>
                  </a:ext>
                </a:extLst>
              </a:tr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 DI SUPPORTO ALLO STUDIO DA 20 ORE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2496887"/>
                  </a:ext>
                </a:extLst>
              </a:tr>
              <a:tr h="4315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Formazione per i docenti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545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22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1A96F-F979-F3D9-5EF4-52CA727D5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5360CB-C422-64A5-63EF-07F067F7B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 Via Poseidone Roma</a:t>
            </a:r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8D7EF2BA-62AF-14BF-F648-B448474F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9</a:t>
            </a:fld>
            <a:endParaRPr lang="it-IT" noProof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36D378B-A291-79B6-A7E2-CA59FBD0F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278729"/>
              </p:ext>
            </p:extLst>
          </p:nvPr>
        </p:nvGraphicFramePr>
        <p:xfrm>
          <a:off x="1221508" y="2484436"/>
          <a:ext cx="9763992" cy="2977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6397">
                  <a:extLst>
                    <a:ext uri="{9D8B030D-6E8A-4147-A177-3AD203B41FA5}">
                      <a16:colId xmlns:a16="http://schemas.microsoft.com/office/drawing/2014/main" val="2227453051"/>
                    </a:ext>
                  </a:extLst>
                </a:gridCol>
                <a:gridCol w="8677595">
                  <a:extLst>
                    <a:ext uri="{9D8B030D-6E8A-4147-A177-3AD203B41FA5}">
                      <a16:colId xmlns:a16="http://schemas.microsoft.com/office/drawing/2014/main" val="427567009"/>
                    </a:ext>
                  </a:extLst>
                </a:gridCol>
              </a:tblGrid>
              <a:tr h="595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 ITALIANO L2 DA 30 ORE (INDICATIVAMENTE 4 ALL’ANNO)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193359"/>
                  </a:ext>
                </a:extLst>
              </a:tr>
              <a:tr h="595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ED CIVICA DA 15 ORE (CON SUPPORTO DEL MEDIATORE)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406992"/>
                  </a:ext>
                </a:extLst>
              </a:tr>
              <a:tr h="595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TUTOR INDIVIDUALE E DI GRUPPO (ORIENTATIVAMENTE 15 ORE ALL’ANNO)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9812"/>
                  </a:ext>
                </a:extLst>
              </a:tr>
              <a:tr h="595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DI SUPPORTO ALLO STUDIO DA 20 ORE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977778"/>
                  </a:ext>
                </a:extLst>
              </a:tr>
              <a:tr h="595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ore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Percorsi informativi per le famiglie delle scuole di ogni ordine e grado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2575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28906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ta">
  <a:themeElements>
    <a:clrScheme name="Custom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A25D"/>
      </a:accent1>
      <a:accent2>
        <a:srgbClr val="A0DADE"/>
      </a:accent2>
      <a:accent3>
        <a:srgbClr val="CCB5E5"/>
      </a:accent3>
      <a:accent4>
        <a:srgbClr val="29285D"/>
      </a:accent4>
      <a:accent5>
        <a:srgbClr val="EDF1F2"/>
      </a:accent5>
      <a:accent6>
        <a:srgbClr val="70AD47"/>
      </a:accent6>
      <a:hlink>
        <a:srgbClr val="A0DADE"/>
      </a:hlink>
      <a:folHlink>
        <a:srgbClr val="954F72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29_TF03460514_Win32" id="{9A2976D9-D6A2-4C72-AA54-D6D4585DC826}" vid="{E979CFFE-0E1D-4C6F-8738-47AC19B5391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ACD96E-49A0-4DA4-A7BB-AC2D8874213F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A4F7154-AFAC-4BE7-8A74-7F4B6FC2743C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{7CF0EB1F-9AF5-43F9-B0A5-D396B803F2A8}tf03460514_win32</Template>
  <TotalTime>0</TotalTime>
  <Words>1864</Words>
  <Application>Microsoft Office PowerPoint</Application>
  <PresentationFormat>Widescreen</PresentationFormat>
  <Paragraphs>316</Paragraphs>
  <Slides>22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Calibri</vt:lpstr>
      <vt:lpstr>Skeena</vt:lpstr>
      <vt:lpstr>Times New Roman</vt:lpstr>
      <vt:lpstr>Personalizzata</vt:lpstr>
      <vt:lpstr>Acrobat Document</vt:lpstr>
      <vt:lpstr>PROG-307. “LUMEN - ScUola Migrazione E iNtegrazione”</vt:lpstr>
      <vt:lpstr>Organigramma</vt:lpstr>
      <vt:lpstr>RETE TERRITORIALE</vt:lpstr>
      <vt:lpstr>Presentazione standard di PowerPoint</vt:lpstr>
      <vt:lpstr>ATTIVITÀ</vt:lpstr>
      <vt:lpstr>IC RODARI</vt:lpstr>
      <vt:lpstr>IC Giovanni Falcone di Grottaferrata</vt:lpstr>
      <vt:lpstr>IC Parco di Veio Roma</vt:lpstr>
      <vt:lpstr>IC Via Poseidone Roma</vt:lpstr>
      <vt:lpstr>IC Leonardo da Vinci Labico</vt:lpstr>
      <vt:lpstr>IC Pio La Torre Roma</vt:lpstr>
      <vt:lpstr>IC W. A. Mozart Roma</vt:lpstr>
      <vt:lpstr>IC Francesca Morvillo Roma</vt:lpstr>
      <vt:lpstr>IC P. M. Corradini Roma</vt:lpstr>
      <vt:lpstr>IC Superiore G. Sulpicio Veroli</vt:lpstr>
      <vt:lpstr>IC Anzio III Anzio</vt:lpstr>
      <vt:lpstr>IC Piero Terracina Roma</vt:lpstr>
      <vt:lpstr>IC Leone Caetani Cisterna di Latina</vt:lpstr>
      <vt:lpstr>IC Leone Caetani Cisterna di Latina</vt:lpstr>
      <vt:lpstr>Università degli studi di Cassino e del Lazio Meridionale</vt:lpstr>
      <vt:lpstr>Centro Servizi per il Volontariato del Lazio</vt:lpstr>
      <vt:lpstr>Fondazione ISMU 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PROG-307. “LUMEN - ScUola Migrazione E iNtegrazione”</dc:title>
  <dc:creator>Erica Colussi - Fondazione ISMU - Fondazione ISMU</dc:creator>
  <cp:lastModifiedBy>Rosalia Licata</cp:lastModifiedBy>
  <cp:revision>2</cp:revision>
  <dcterms:created xsi:type="dcterms:W3CDTF">2024-03-04T14:56:51Z</dcterms:created>
  <dcterms:modified xsi:type="dcterms:W3CDTF">2025-07-13T12:18:31Z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